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Montserrat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Average"/>
      <p:regular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Average-regular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Montserrat-bold.fntdata"/><Relationship Id="rId10" Type="http://schemas.openxmlformats.org/officeDocument/2006/relationships/slide" Target="slides/slide5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59" Type="http://schemas.openxmlformats.org/officeDocument/2006/relationships/font" Target="fonts/Lato-bold.fntdata"/><Relationship Id="rId14" Type="http://schemas.openxmlformats.org/officeDocument/2006/relationships/slide" Target="slides/slide9.xml"/><Relationship Id="rId58" Type="http://schemas.openxmlformats.org/officeDocument/2006/relationships/font" Target="fonts/La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114ae12f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114ae12f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114ae12f5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114ae12f5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114ae12f5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114ae12f5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114ae12f5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114ae12f5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114ae12f5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114ae12f5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114ae12f5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114ae12f5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114ae12f5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114ae12f5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114ae12f5_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114ae12f5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114ae12f5_5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114ae12f5_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114ae12f5_5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114ae12f5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114ae12f5_5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114ae12f5_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114ae12f5_5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114ae12f5_5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114ae12f5_5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114ae12f5_5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114ae12f5_5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114ae12f5_5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114ae12f5_5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114ae12f5_5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114ae12f5_5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114ae12f5_5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114ae12f5_5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7114ae12f5_5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114ae12f5_5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114ae12f5_5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114ae12f5_5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7114ae12f5_5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114ae12f5_5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114ae12f5_5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114ae12f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114ae12f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7114ae12f5_5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7114ae12f5_5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114ae12f5_5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7114ae12f5_5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107f146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107f146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107f1461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107f1461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Remarcar que el patrón TOA no se debe confundir con otros patrones de nombre o concepto similar. Diapositiva de introducción.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107f1461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107f1461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Dibujo en la pizarra si es necesario, explicando que queremos conseguir exactamente con el patrón TOA.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Remarcar por qué se diferencia del patrón transferencia en cuanto a objetivo.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Dejar tiempo para asimilar el objetivo. Preguntar acerca de la manera de resolverlo.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114ae12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114ae12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Diapositiva central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Explicar que el patrón TOA busca unificar diversos patrones Transferencia en un objeto transferencia compuesto único.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clase principal es el Transfer Object Assembler, que se ve en el diagrama de clases.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Pasar de esta dispositiva a la anterior y viceversa para explicación completa.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7107f1461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7107f1461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Preguntar acerca de la relación de composición del diagrama. Diapositiva importante.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Explicar el proceso del patrón TOA completo. No es sencillo de entender en 10 minutos, focalizar el aprendizaje en el proceso y la idea.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7107f1461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7107f1461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Relacionar y unir con lo contado en la diapositiva anterior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vez entendido el diagrama de clases, el diagrama de secuencia es relativamente sencillo de relacionar.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107f1461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107f1461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Preguntar por la desventaja indicada en la diapositiva. Transición a los ejemplos.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114ae12f5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114ae12f5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116ad96fd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116ad96fd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116ad96fd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7116ad96fd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116ad96fd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116ad96fd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116ad96fd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116ad96fd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116ad96fd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116ad96fd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7116ad96fd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7116ad96fd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116ad96fd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116ad96fd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116ad96fd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7116ad96fd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114ae12f5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114ae12f5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114ae12f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114ae12f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114ae12f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114ae12f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114ae12f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114ae12f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116ad96f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116ad96f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Patrón Transfer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Patrón TOA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6326250" y="3528300"/>
            <a:ext cx="22284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Alberto Almagro Sánchez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Juan Carlos Llamas Núñez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Pedro Palacios Almendros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Enrique Rey Gisbert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1: Estudiantes</a:t>
            </a:r>
            <a:endParaRPr/>
          </a:p>
        </p:txBody>
      </p:sp>
      <p:sp>
        <p:nvSpPr>
          <p:cNvPr id="292" name="Google Shape;292;p26"/>
          <p:cNvSpPr txBox="1"/>
          <p:nvPr>
            <p:ph idx="1" type="body"/>
          </p:nvPr>
        </p:nvSpPr>
        <p:spPr>
          <a:xfrm>
            <a:off x="2107350" y="1677525"/>
            <a:ext cx="4929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¿Qué datos necesitamos para guardar la información de un estudiante?</a:t>
            </a:r>
            <a:endParaRPr sz="1800"/>
          </a:p>
        </p:txBody>
      </p:sp>
      <p:pic>
        <p:nvPicPr>
          <p:cNvPr id="293" name="Google Shape;2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275" y="2686550"/>
            <a:ext cx="1240825" cy="1608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DTO de Estudiante</a:t>
            </a:r>
            <a:endParaRPr/>
          </a:p>
        </p:txBody>
      </p:sp>
      <p:pic>
        <p:nvPicPr>
          <p:cNvPr id="299" name="Google Shape;2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13" y="1307850"/>
            <a:ext cx="4344981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comunicamos la base de datos con la capa de negocio?</a:t>
            </a:r>
            <a:endParaRPr/>
          </a:p>
        </p:txBody>
      </p:sp>
      <p:pic>
        <p:nvPicPr>
          <p:cNvPr id="305" name="Google Shape;3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550" y="1567550"/>
            <a:ext cx="5702900" cy="30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63" y="2241525"/>
            <a:ext cx="8522275" cy="15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DAO?</a:t>
            </a:r>
            <a:endParaRPr/>
          </a:p>
        </p:txBody>
      </p:sp>
      <p:pic>
        <p:nvPicPr>
          <p:cNvPr id="316" name="Google Shape;3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075" y="1267423"/>
            <a:ext cx="6379750" cy="30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201" y="520188"/>
            <a:ext cx="6637601" cy="41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</a:t>
            </a:r>
            <a:endParaRPr/>
          </a:p>
        </p:txBody>
      </p:sp>
      <p:sp>
        <p:nvSpPr>
          <p:cNvPr id="327" name="Google Shape;327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Encapsula la lógica de acceso de datos desde el resto de la aplicación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Separa la lógica de acceso a datos de los Business Objects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Separa la lógica de negocio de la lógica de acceso a datos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Métodos CRUD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Volvemos al ejemplo...</a:t>
            </a:r>
            <a:endParaRPr/>
          </a:p>
        </p:txBody>
      </p:sp>
      <p:pic>
        <p:nvPicPr>
          <p:cNvPr id="333" name="Google Shape;3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63" y="1685250"/>
            <a:ext cx="8954274" cy="27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0" y="1918200"/>
            <a:ext cx="9095700" cy="23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problemas tiene el Ejemplo 1?</a:t>
            </a:r>
            <a:endParaRPr/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675" y="1665425"/>
            <a:ext cx="1398650" cy="18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Patrón Transferencia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Principales problemas</a:t>
            </a:r>
            <a:endParaRPr/>
          </a:p>
        </p:txBody>
      </p:sp>
      <p:sp>
        <p:nvSpPr>
          <p:cNvPr id="350" name="Google Shape;350;p36"/>
          <p:cNvSpPr txBox="1"/>
          <p:nvPr>
            <p:ph idx="1" type="body"/>
          </p:nvPr>
        </p:nvSpPr>
        <p:spPr>
          <a:xfrm>
            <a:off x="1402725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No están separadas la clase Estudiante del DTO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El DTO no tiene porqué guardar todos los datos de la clase Estudiante, únicamente los que vayan a ser usados desde la vista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El objeto de negocio solo soporta la implementación de la base de datos en forma de lista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El DTO no era serializable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2: Usuarios</a:t>
            </a:r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1377350" y="2571750"/>
            <a:ext cx="1913100" cy="59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de presentación</a:t>
            </a:r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3748800" y="2571750"/>
            <a:ext cx="1913100" cy="59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de negocio</a:t>
            </a:r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6120250" y="2571750"/>
            <a:ext cx="1913100" cy="59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de integración</a:t>
            </a:r>
            <a:endParaRPr/>
          </a:p>
        </p:txBody>
      </p:sp>
      <p:cxnSp>
        <p:nvCxnSpPr>
          <p:cNvPr id="359" name="Google Shape;359;p37"/>
          <p:cNvCxnSpPr>
            <a:stCxn id="356" idx="3"/>
            <a:endCxn id="357" idx="1"/>
          </p:cNvCxnSpPr>
          <p:nvPr/>
        </p:nvCxnSpPr>
        <p:spPr>
          <a:xfrm>
            <a:off x="3290450" y="2868150"/>
            <a:ext cx="45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37"/>
          <p:cNvCxnSpPr>
            <a:stCxn id="357" idx="3"/>
            <a:endCxn id="358" idx="1"/>
          </p:cNvCxnSpPr>
          <p:nvPr/>
        </p:nvCxnSpPr>
        <p:spPr>
          <a:xfrm>
            <a:off x="5661900" y="2868150"/>
            <a:ext cx="45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37"/>
          <p:cNvSpPr/>
          <p:nvPr/>
        </p:nvSpPr>
        <p:spPr>
          <a:xfrm>
            <a:off x="6474250" y="3570000"/>
            <a:ext cx="1205100" cy="120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875" y="3669813"/>
            <a:ext cx="775825" cy="1005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37"/>
          <p:cNvCxnSpPr>
            <a:stCxn id="358" idx="2"/>
            <a:endCxn id="361" idx="0"/>
          </p:cNvCxnSpPr>
          <p:nvPr/>
        </p:nvCxnSpPr>
        <p:spPr>
          <a:xfrm>
            <a:off x="7076800" y="3164550"/>
            <a:ext cx="0" cy="4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" name="Google Shape;364;p37"/>
          <p:cNvSpPr/>
          <p:nvPr/>
        </p:nvSpPr>
        <p:spPr>
          <a:xfrm>
            <a:off x="3282188" y="3674525"/>
            <a:ext cx="685800" cy="68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300" y="3731314"/>
            <a:ext cx="441410" cy="57207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/>
          <p:nvPr/>
        </p:nvSpPr>
        <p:spPr>
          <a:xfrm>
            <a:off x="2649475" y="3213800"/>
            <a:ext cx="1951225" cy="411475"/>
          </a:xfrm>
          <a:custGeom>
            <a:rect b="b" l="l" r="r" t="t"/>
            <a:pathLst>
              <a:path extrusionOk="0" h="16459" w="78049">
                <a:moveTo>
                  <a:pt x="0" y="382"/>
                </a:moveTo>
                <a:cubicBezTo>
                  <a:pt x="7078" y="3060"/>
                  <a:pt x="29460" y="16515"/>
                  <a:pt x="42468" y="16451"/>
                </a:cubicBezTo>
                <a:cubicBezTo>
                  <a:pt x="55476" y="16387"/>
                  <a:pt x="72119" y="2742"/>
                  <a:pt x="7804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sp>
      <p:sp>
        <p:nvSpPr>
          <p:cNvPr id="367" name="Google Shape;367;p37"/>
          <p:cNvSpPr/>
          <p:nvPr/>
        </p:nvSpPr>
        <p:spPr>
          <a:xfrm rot="10800000">
            <a:off x="4986325" y="2140550"/>
            <a:ext cx="1951225" cy="411475"/>
          </a:xfrm>
          <a:custGeom>
            <a:rect b="b" l="l" r="r" t="t"/>
            <a:pathLst>
              <a:path extrusionOk="0" h="16459" w="78049">
                <a:moveTo>
                  <a:pt x="0" y="382"/>
                </a:moveTo>
                <a:cubicBezTo>
                  <a:pt x="7078" y="3060"/>
                  <a:pt x="29460" y="16515"/>
                  <a:pt x="42468" y="16451"/>
                </a:cubicBezTo>
                <a:cubicBezTo>
                  <a:pt x="55476" y="16387"/>
                  <a:pt x="72119" y="2742"/>
                  <a:pt x="7804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sp>
      <p:sp>
        <p:nvSpPr>
          <p:cNvPr id="368" name="Google Shape;368;p37"/>
          <p:cNvSpPr/>
          <p:nvPr/>
        </p:nvSpPr>
        <p:spPr>
          <a:xfrm>
            <a:off x="5359388" y="795550"/>
            <a:ext cx="1205100" cy="120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013" y="895363"/>
            <a:ext cx="775825" cy="100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/>
          <p:nvPr>
            <p:ph type="title"/>
          </p:nvPr>
        </p:nvSpPr>
        <p:spPr>
          <a:xfrm>
            <a:off x="1297500" y="393750"/>
            <a:ext cx="6861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2: Usuarios</a:t>
            </a:r>
            <a:endParaRPr/>
          </a:p>
        </p:txBody>
      </p:sp>
      <p:sp>
        <p:nvSpPr>
          <p:cNvPr id="375" name="Google Shape;375;p38"/>
          <p:cNvSpPr/>
          <p:nvPr/>
        </p:nvSpPr>
        <p:spPr>
          <a:xfrm>
            <a:off x="1377350" y="2571750"/>
            <a:ext cx="1913100" cy="59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de presentación</a:t>
            </a:r>
            <a:endParaRPr/>
          </a:p>
        </p:txBody>
      </p:sp>
      <p:sp>
        <p:nvSpPr>
          <p:cNvPr id="376" name="Google Shape;376;p38"/>
          <p:cNvSpPr/>
          <p:nvPr/>
        </p:nvSpPr>
        <p:spPr>
          <a:xfrm>
            <a:off x="3748800" y="2571750"/>
            <a:ext cx="1913100" cy="59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de negocio</a:t>
            </a:r>
            <a:endParaRPr/>
          </a:p>
        </p:txBody>
      </p:sp>
      <p:sp>
        <p:nvSpPr>
          <p:cNvPr id="377" name="Google Shape;377;p38"/>
          <p:cNvSpPr/>
          <p:nvPr/>
        </p:nvSpPr>
        <p:spPr>
          <a:xfrm>
            <a:off x="6120250" y="2571750"/>
            <a:ext cx="1913100" cy="59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de integración</a:t>
            </a:r>
            <a:endParaRPr/>
          </a:p>
        </p:txBody>
      </p:sp>
      <p:cxnSp>
        <p:nvCxnSpPr>
          <p:cNvPr id="378" name="Google Shape;378;p38"/>
          <p:cNvCxnSpPr>
            <a:stCxn id="375" idx="3"/>
            <a:endCxn id="376" idx="1"/>
          </p:cNvCxnSpPr>
          <p:nvPr/>
        </p:nvCxnSpPr>
        <p:spPr>
          <a:xfrm>
            <a:off x="3290450" y="2868150"/>
            <a:ext cx="45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38"/>
          <p:cNvCxnSpPr>
            <a:stCxn id="376" idx="3"/>
            <a:endCxn id="377" idx="1"/>
          </p:cNvCxnSpPr>
          <p:nvPr/>
        </p:nvCxnSpPr>
        <p:spPr>
          <a:xfrm>
            <a:off x="5661900" y="2868150"/>
            <a:ext cx="45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38"/>
          <p:cNvCxnSpPr>
            <a:stCxn id="377" idx="2"/>
            <a:endCxn id="381" idx="0"/>
          </p:cNvCxnSpPr>
          <p:nvPr/>
        </p:nvCxnSpPr>
        <p:spPr>
          <a:xfrm>
            <a:off x="7076800" y="3164550"/>
            <a:ext cx="0" cy="4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38"/>
          <p:cNvSpPr/>
          <p:nvPr/>
        </p:nvSpPr>
        <p:spPr>
          <a:xfrm>
            <a:off x="2649475" y="3213800"/>
            <a:ext cx="1951225" cy="411475"/>
          </a:xfrm>
          <a:custGeom>
            <a:rect b="b" l="l" r="r" t="t"/>
            <a:pathLst>
              <a:path extrusionOk="0" h="16459" w="78049">
                <a:moveTo>
                  <a:pt x="0" y="382"/>
                </a:moveTo>
                <a:cubicBezTo>
                  <a:pt x="7078" y="3060"/>
                  <a:pt x="29460" y="16515"/>
                  <a:pt x="42468" y="16451"/>
                </a:cubicBezTo>
                <a:cubicBezTo>
                  <a:pt x="55476" y="16387"/>
                  <a:pt x="72119" y="2742"/>
                  <a:pt x="7804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sp>
      <p:sp>
        <p:nvSpPr>
          <p:cNvPr id="383" name="Google Shape;383;p38"/>
          <p:cNvSpPr/>
          <p:nvPr/>
        </p:nvSpPr>
        <p:spPr>
          <a:xfrm>
            <a:off x="5189550" y="775025"/>
            <a:ext cx="1403100" cy="347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DAO Usuario</a:t>
            </a:r>
            <a:endParaRPr/>
          </a:p>
        </p:txBody>
      </p:sp>
      <p:sp>
        <p:nvSpPr>
          <p:cNvPr id="384" name="Google Shape;384;p38"/>
          <p:cNvSpPr/>
          <p:nvPr/>
        </p:nvSpPr>
        <p:spPr>
          <a:xfrm>
            <a:off x="5189550" y="1122725"/>
            <a:ext cx="1403100" cy="3024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-M</a:t>
            </a:r>
            <a:r>
              <a:rPr lang="es" sz="1200"/>
              <a:t>étodos CRUD</a:t>
            </a:r>
            <a:endParaRPr sz="1200"/>
          </a:p>
        </p:txBody>
      </p:sp>
      <p:sp>
        <p:nvSpPr>
          <p:cNvPr id="385" name="Google Shape;385;p38"/>
          <p:cNvSpPr/>
          <p:nvPr/>
        </p:nvSpPr>
        <p:spPr>
          <a:xfrm>
            <a:off x="4986325" y="583475"/>
            <a:ext cx="347700" cy="3477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rage"/>
                <a:ea typeface="Average"/>
                <a:cs typeface="Average"/>
                <a:sym typeface="Average"/>
              </a:rPr>
              <a:t>I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6" name="Google Shape;386;p38"/>
          <p:cNvSpPr/>
          <p:nvPr/>
        </p:nvSpPr>
        <p:spPr>
          <a:xfrm>
            <a:off x="3134589" y="3674525"/>
            <a:ext cx="981000" cy="821100"/>
          </a:xfrm>
          <a:prstGeom prst="cube">
            <a:avLst>
              <a:gd fmla="val 25000" name="adj"/>
            </a:avLst>
          </a:prstGeom>
          <a:solidFill>
            <a:srgbClr val="783F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DTO Usuario</a:t>
            </a:r>
            <a:endParaRPr sz="1200"/>
          </a:p>
        </p:txBody>
      </p:sp>
      <p:cxnSp>
        <p:nvCxnSpPr>
          <p:cNvPr id="387" name="Google Shape;387;p38"/>
          <p:cNvCxnSpPr/>
          <p:nvPr/>
        </p:nvCxnSpPr>
        <p:spPr>
          <a:xfrm>
            <a:off x="3247250" y="3768550"/>
            <a:ext cx="7722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38"/>
          <p:cNvSpPr/>
          <p:nvPr/>
        </p:nvSpPr>
        <p:spPr>
          <a:xfrm>
            <a:off x="5189550" y="1850238"/>
            <a:ext cx="1403100" cy="592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DAO Usuario Implementada</a:t>
            </a:r>
            <a:endParaRPr/>
          </a:p>
        </p:txBody>
      </p:sp>
      <p:cxnSp>
        <p:nvCxnSpPr>
          <p:cNvPr id="389" name="Google Shape;389;p38"/>
          <p:cNvCxnSpPr/>
          <p:nvPr/>
        </p:nvCxnSpPr>
        <p:spPr>
          <a:xfrm rot="10800000">
            <a:off x="5891100" y="1419075"/>
            <a:ext cx="0" cy="42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0" name="Google Shape;3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877" y="3424225"/>
            <a:ext cx="1171850" cy="16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Usuario</a:t>
            </a:r>
            <a:endParaRPr/>
          </a:p>
        </p:txBody>
      </p:sp>
      <p:pic>
        <p:nvPicPr>
          <p:cNvPr id="396" name="Google Shape;3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250" y="1244250"/>
            <a:ext cx="6567500" cy="35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Usuario DTO</a:t>
            </a:r>
            <a:endParaRPr/>
          </a:p>
        </p:txBody>
      </p:sp>
      <p:pic>
        <p:nvPicPr>
          <p:cNvPr id="402" name="Google Shape;402;p40"/>
          <p:cNvPicPr preferRelativeResize="0"/>
          <p:nvPr/>
        </p:nvPicPr>
        <p:blipFill rotWithShape="1">
          <a:blip r:embed="rId3">
            <a:alphaModFix/>
          </a:blip>
          <a:srcRect b="0" l="1390" r="0" t="0"/>
          <a:stretch/>
        </p:blipFill>
        <p:spPr>
          <a:xfrm>
            <a:off x="1257300" y="923350"/>
            <a:ext cx="3038475" cy="41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029" y="923350"/>
            <a:ext cx="2723547" cy="41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Serialización y JSON</a:t>
            </a:r>
            <a:endParaRPr/>
          </a:p>
        </p:txBody>
      </p:sp>
      <p:sp>
        <p:nvSpPr>
          <p:cNvPr id="409" name="Google Shape;409;p41"/>
          <p:cNvSpPr txBox="1"/>
          <p:nvPr>
            <p:ph idx="1" type="body"/>
          </p:nvPr>
        </p:nvSpPr>
        <p:spPr>
          <a:xfrm>
            <a:off x="1097475" y="3129650"/>
            <a:ext cx="37890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JSON: 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Formato de texto de intercambio de datos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Pares clave valor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Uso: comunicación entre base de datos y servidor</a:t>
            </a:r>
            <a:endParaRPr/>
          </a:p>
        </p:txBody>
      </p:sp>
      <p:pic>
        <p:nvPicPr>
          <p:cNvPr id="410" name="Google Shape;4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5013" y="2571750"/>
            <a:ext cx="1800225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1"/>
          <p:cNvSpPr txBox="1"/>
          <p:nvPr>
            <p:ph idx="1" type="body"/>
          </p:nvPr>
        </p:nvSpPr>
        <p:spPr>
          <a:xfrm>
            <a:off x="1097475" y="1307850"/>
            <a:ext cx="43794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Serialización</a:t>
            </a:r>
            <a:r>
              <a:rPr lang="es"/>
              <a:t>: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Codificar un objeto en un lugar de almacenamiento para </a:t>
            </a:r>
            <a:r>
              <a:rPr lang="es"/>
              <a:t>transmitirlo</a:t>
            </a:r>
            <a:r>
              <a:rPr lang="es"/>
              <a:t> a través de una conexión de red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Ejemplos: XML o JSON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Base de datos</a:t>
            </a:r>
            <a:endParaRPr/>
          </a:p>
        </p:txBody>
      </p:sp>
      <p:pic>
        <p:nvPicPr>
          <p:cNvPr id="417" name="Google Shape;4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013" y="1846688"/>
            <a:ext cx="4365975" cy="2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Interfaz Usuario DAO</a:t>
            </a:r>
            <a:endParaRPr/>
          </a:p>
        </p:txBody>
      </p:sp>
      <p:pic>
        <p:nvPicPr>
          <p:cNvPr id="423" name="Google Shape;4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126" y="1582551"/>
            <a:ext cx="3789750" cy="19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Usuario DAO Implementado</a:t>
            </a:r>
            <a:endParaRPr/>
          </a:p>
        </p:txBody>
      </p:sp>
      <p:pic>
        <p:nvPicPr>
          <p:cNvPr id="429" name="Google Shape;429;p44"/>
          <p:cNvPicPr preferRelativeResize="0"/>
          <p:nvPr/>
        </p:nvPicPr>
        <p:blipFill rotWithShape="1">
          <a:blip r:embed="rId3">
            <a:alphaModFix/>
          </a:blip>
          <a:srcRect b="51171" l="0" r="0" t="-15922"/>
          <a:stretch/>
        </p:blipFill>
        <p:spPr>
          <a:xfrm>
            <a:off x="200000" y="755700"/>
            <a:ext cx="8744000" cy="414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5"/>
          <p:cNvPicPr preferRelativeResize="0"/>
          <p:nvPr/>
        </p:nvPicPr>
        <p:blipFill rotWithShape="1">
          <a:blip r:embed="rId3">
            <a:alphaModFix/>
          </a:blip>
          <a:srcRect b="0" l="0" r="35107" t="64444"/>
          <a:stretch/>
        </p:blipFill>
        <p:spPr>
          <a:xfrm>
            <a:off x="815300" y="1533525"/>
            <a:ext cx="7513400" cy="30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¿Problema?</a:t>
            </a:r>
            <a:endParaRPr/>
          </a:p>
        </p:txBody>
      </p:sp>
      <p:pic>
        <p:nvPicPr>
          <p:cNvPr id="240" name="Google Shape;2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575" y="1202325"/>
            <a:ext cx="4148850" cy="25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9"/>
          <p:cNvSpPr/>
          <p:nvPr/>
        </p:nvSpPr>
        <p:spPr>
          <a:xfrm>
            <a:off x="3496575" y="1730925"/>
            <a:ext cx="549300" cy="23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2607550" y="4024750"/>
            <a:ext cx="43203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 vista necesita intercambiar datos con el modelo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Main</a:t>
            </a:r>
            <a:endParaRPr/>
          </a:p>
        </p:txBody>
      </p:sp>
      <p:pic>
        <p:nvPicPr>
          <p:cNvPr id="440" name="Google Shape;4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125" y="97275"/>
            <a:ext cx="6467475" cy="470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implementar el patrón transfer en vuestros proyectos?</a:t>
            </a:r>
            <a:endParaRPr/>
          </a:p>
        </p:txBody>
      </p:sp>
      <p:pic>
        <p:nvPicPr>
          <p:cNvPr id="446" name="Google Shape;4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675" y="1665425"/>
            <a:ext cx="1398650" cy="18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Patrón TOA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Patrón TOA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9"/>
          <p:cNvSpPr txBox="1"/>
          <p:nvPr>
            <p:ph idx="1" type="body"/>
          </p:nvPr>
        </p:nvSpPr>
        <p:spPr>
          <a:xfrm>
            <a:off x="488550" y="2232300"/>
            <a:ext cx="8166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TOA: </a:t>
            </a:r>
            <a:r>
              <a:rPr lang="es" sz="2000"/>
              <a:t>Transfer Object Assembler</a:t>
            </a:r>
            <a:endParaRPr sz="20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000"/>
              <a:t>Ensamblador de Objetos Transferencia</a:t>
            </a:r>
            <a:endParaRPr sz="20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000"/>
              <a:t>NO confundir con patrón DAO (Data Access Object), patrón Transfer...</a:t>
            </a:r>
            <a:endParaRPr sz="2000"/>
          </a:p>
        </p:txBody>
      </p:sp>
      <p:pic>
        <p:nvPicPr>
          <p:cNvPr descr="Resultado de imagen de arquitectura de software" id="458" name="Google Shape;4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525" y="1366200"/>
            <a:ext cx="28575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Patrón TOA : Objetivo</a:t>
            </a:r>
            <a:endParaRPr/>
          </a:p>
        </p:txBody>
      </p:sp>
      <p:sp>
        <p:nvSpPr>
          <p:cNvPr id="464" name="Google Shape;464;p50"/>
          <p:cNvSpPr txBox="1"/>
          <p:nvPr>
            <p:ph idx="1" type="body"/>
          </p:nvPr>
        </p:nvSpPr>
        <p:spPr>
          <a:xfrm>
            <a:off x="1297500" y="14411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Un cliente necesita obtener diferentes datos internos del sistema localizados en diferentes partes del mismo.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s" sz="2000">
                <a:solidFill>
                  <a:srgbClr val="FFFFFF"/>
                </a:solidFill>
              </a:rPr>
              <a:t>Manteniendo la encapsulación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s" sz="2000">
                <a:solidFill>
                  <a:srgbClr val="FFFFFF"/>
                </a:solidFill>
              </a:rPr>
              <a:t>Minimizando las llamadas necesarias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92653"/>
            <a:ext cx="7239350" cy="4586875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Patrón TOA : Método</a:t>
            </a:r>
            <a:endParaRPr/>
          </a:p>
        </p:txBody>
      </p:sp>
      <p:sp>
        <p:nvSpPr>
          <p:cNvPr id="477" name="Google Shape;477;p52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78" name="Google Shape;478;p52"/>
          <p:cNvSpPr txBox="1"/>
          <p:nvPr>
            <p:ph idx="1" type="body"/>
          </p:nvPr>
        </p:nvSpPr>
        <p:spPr>
          <a:xfrm>
            <a:off x="2030400" y="15787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E4831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Crear un objeto transferencia compuesto.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9" name="Google Shape;479;p52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80" name="Google Shape;480;p52"/>
          <p:cNvSpPr txBox="1"/>
          <p:nvPr>
            <p:ph idx="1" type="body"/>
          </p:nvPr>
        </p:nvSpPr>
        <p:spPr>
          <a:xfrm>
            <a:off x="2030400" y="23875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E4831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 ayuda de patrones transferencia agregar    diversos objetos transferencia.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1" name="Google Shape;481;p52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82" name="Google Shape;482;p52"/>
          <p:cNvSpPr txBox="1"/>
          <p:nvPr>
            <p:ph idx="1" type="body"/>
          </p:nvPr>
        </p:nvSpPr>
        <p:spPr>
          <a:xfrm>
            <a:off x="2108175" y="35733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Devuelve todo el conjunto al cliente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725" y="389863"/>
            <a:ext cx="5935850" cy="3760975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8" name="Google Shape;488;p53"/>
          <p:cNvSpPr txBox="1"/>
          <p:nvPr/>
        </p:nvSpPr>
        <p:spPr>
          <a:xfrm>
            <a:off x="4667050" y="4468400"/>
            <a:ext cx="3140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Relación de Composición Involutiva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9" name="Google Shape;489;p53"/>
          <p:cNvCxnSpPr/>
          <p:nvPr/>
        </p:nvCxnSpPr>
        <p:spPr>
          <a:xfrm rot="10800000">
            <a:off x="4319100" y="4390625"/>
            <a:ext cx="252900" cy="26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0" name="Google Shape;490;p53"/>
          <p:cNvSpPr txBox="1"/>
          <p:nvPr/>
        </p:nvSpPr>
        <p:spPr>
          <a:xfrm>
            <a:off x="7593725" y="4463450"/>
            <a:ext cx="17016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¿Qué indica?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600" y="1040350"/>
            <a:ext cx="7369851" cy="352725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Patrón TOA : Balance</a:t>
            </a:r>
            <a:endParaRPr/>
          </a:p>
        </p:txBody>
      </p:sp>
      <p:sp>
        <p:nvSpPr>
          <p:cNvPr id="501" name="Google Shape;501;p5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Mejora el rendimiento del sistema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Permite asegurar un bajo acoplamiento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Mantiene la independencia de los componentes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Minimiza las llamadas entre componentes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Puede introducir datos desactualizados                                     </a:t>
            </a:r>
            <a:r>
              <a:rPr b="1" lang="es" sz="1400"/>
              <a:t>   </a:t>
            </a:r>
            <a:r>
              <a:rPr b="1" lang="es" sz="1400">
                <a:solidFill>
                  <a:schemeClr val="accent2"/>
                </a:solidFill>
              </a:rPr>
              <a:t> </a:t>
            </a:r>
            <a:r>
              <a:rPr b="1" lang="es" sz="1600">
                <a:solidFill>
                  <a:schemeClr val="accent2"/>
                </a:solidFill>
              </a:rPr>
              <a:t> ¿Por qué?</a:t>
            </a:r>
            <a:endParaRPr b="1" sz="1600">
              <a:solidFill>
                <a:schemeClr val="accent2"/>
              </a:solidFill>
            </a:endParaRPr>
          </a:p>
        </p:txBody>
      </p:sp>
      <p:pic>
        <p:nvPicPr>
          <p:cNvPr descr="Resultado de imagen de ventajas desventajas" id="502" name="Google Shape;50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800" y="991575"/>
            <a:ext cx="2898625" cy="16304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posible solución</a:t>
            </a:r>
            <a:endParaRPr/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1297500" y="10046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Enviar la clase con la que trabaja el modelo (clase </a:t>
            </a:r>
            <a:r>
              <a:rPr i="1" lang="es"/>
              <a:t>Road</a:t>
            </a:r>
            <a:r>
              <a:rPr lang="es"/>
              <a:t>, </a:t>
            </a:r>
            <a:r>
              <a:rPr i="1" lang="es"/>
              <a:t>Junction</a:t>
            </a:r>
            <a:r>
              <a:rPr lang="es"/>
              <a:t>, </a:t>
            </a:r>
            <a:r>
              <a:rPr i="1" lang="es"/>
              <a:t>Vehicle</a:t>
            </a:r>
            <a:r>
              <a:rPr lang="es"/>
              <a:t>, etc)</a:t>
            </a:r>
            <a:endParaRPr/>
          </a:p>
        </p:txBody>
      </p:sp>
      <p:pic>
        <p:nvPicPr>
          <p:cNvPr id="249" name="Google Shape;2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406400" y="1805765"/>
            <a:ext cx="4331200" cy="211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Implementación: Ejemplo 1</a:t>
            </a:r>
            <a:endParaRPr/>
          </a:p>
        </p:txBody>
      </p:sp>
      <p:sp>
        <p:nvSpPr>
          <p:cNvPr id="508" name="Google Shape;508;p5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Asignatura para un alumno con sistema de evaluación dividido en examen y Kahoot.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Un cliente quiere obtener las notas de ambos.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1: clases iniciales</a:t>
            </a:r>
            <a:endParaRPr/>
          </a:p>
        </p:txBody>
      </p:sp>
      <p:pic>
        <p:nvPicPr>
          <p:cNvPr id="514" name="Google Shape;5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575" y="1299937"/>
            <a:ext cx="2631400" cy="31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17325"/>
            <a:ext cx="3330625" cy="2909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1: transfer objects</a:t>
            </a:r>
            <a:endParaRPr/>
          </a:p>
        </p:txBody>
      </p:sp>
      <p:pic>
        <p:nvPicPr>
          <p:cNvPr id="521" name="Google Shape;52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50" y="1708125"/>
            <a:ext cx="3268325" cy="23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08125"/>
            <a:ext cx="3698065" cy="23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1: transfer object compuesto</a:t>
            </a:r>
            <a:endParaRPr/>
          </a:p>
        </p:txBody>
      </p:sp>
      <p:pic>
        <p:nvPicPr>
          <p:cNvPr id="528" name="Google Shape;5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925" y="1249550"/>
            <a:ext cx="6143750" cy="32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1: ensamblador de transfer objects</a:t>
            </a:r>
            <a:endParaRPr/>
          </a:p>
        </p:txBody>
      </p:sp>
      <p:pic>
        <p:nvPicPr>
          <p:cNvPr id="534" name="Google Shape;534;p60"/>
          <p:cNvPicPr preferRelativeResize="0"/>
          <p:nvPr/>
        </p:nvPicPr>
        <p:blipFill rotWithShape="1">
          <a:blip r:embed="rId3">
            <a:alphaModFix/>
          </a:blip>
          <a:srcRect b="3762" l="0" r="0" t="0"/>
          <a:stretch/>
        </p:blipFill>
        <p:spPr>
          <a:xfrm>
            <a:off x="2266950" y="1307850"/>
            <a:ext cx="4610100" cy="321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Implementación: Ejemplo 2</a:t>
            </a:r>
            <a:endParaRPr/>
          </a:p>
        </p:txBody>
      </p:sp>
      <p:sp>
        <p:nvSpPr>
          <p:cNvPr id="540" name="Google Shape;540;p61"/>
          <p:cNvSpPr txBox="1"/>
          <p:nvPr>
            <p:ph idx="1" type="body"/>
          </p:nvPr>
        </p:nvSpPr>
        <p:spPr>
          <a:xfrm>
            <a:off x="4017900" y="1456000"/>
            <a:ext cx="4318500" cy="3099600"/>
          </a:xfrm>
          <a:prstGeom prst="rect">
            <a:avLst/>
          </a:prstGeom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Aplicación de gestión de proyectos.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Un determinado cliente quiere: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s">
                <a:solidFill>
                  <a:srgbClr val="FFFFFF"/>
                </a:solidFill>
              </a:rPr>
              <a:t>Información del proyecto</a:t>
            </a:r>
            <a:endParaRPr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s">
                <a:solidFill>
                  <a:srgbClr val="FFFFFF"/>
                </a:solidFill>
              </a:rPr>
              <a:t>Información del líder de proyecto</a:t>
            </a:r>
            <a:endParaRPr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s">
                <a:solidFill>
                  <a:srgbClr val="FFFFFF"/>
                </a:solidFill>
              </a:rPr>
              <a:t>Lista de las tareas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2</a:t>
            </a:r>
            <a:endParaRPr/>
          </a:p>
        </p:txBody>
      </p:sp>
      <p:pic>
        <p:nvPicPr>
          <p:cNvPr id="546" name="Google Shape;54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500" y="1763275"/>
            <a:ext cx="2487675" cy="180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975" y="1307850"/>
            <a:ext cx="2907775" cy="28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925" y="1763277"/>
            <a:ext cx="2462770" cy="18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2</a:t>
            </a:r>
            <a:endParaRPr/>
          </a:p>
        </p:txBody>
      </p:sp>
      <p:pic>
        <p:nvPicPr>
          <p:cNvPr id="554" name="Google Shape;554;p63"/>
          <p:cNvPicPr preferRelativeResize="0"/>
          <p:nvPr/>
        </p:nvPicPr>
        <p:blipFill rotWithShape="1">
          <a:blip r:embed="rId3">
            <a:alphaModFix/>
          </a:blip>
          <a:srcRect b="0" l="0" r="4095" t="0"/>
          <a:stretch/>
        </p:blipFill>
        <p:spPr>
          <a:xfrm>
            <a:off x="1194675" y="1165050"/>
            <a:ext cx="6948175" cy="35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2</a:t>
            </a:r>
            <a:endParaRPr/>
          </a:p>
        </p:txBody>
      </p:sp>
      <p:pic>
        <p:nvPicPr>
          <p:cNvPr id="560" name="Google Shape;560;p64"/>
          <p:cNvPicPr preferRelativeResize="0"/>
          <p:nvPr/>
        </p:nvPicPr>
        <p:blipFill rotWithShape="1">
          <a:blip r:embed="rId3">
            <a:alphaModFix/>
          </a:blip>
          <a:srcRect b="0" l="0" r="3956" t="0"/>
          <a:stretch/>
        </p:blipFill>
        <p:spPr>
          <a:xfrm>
            <a:off x="1670350" y="1186200"/>
            <a:ext cx="6293201" cy="36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Problemas de la solución anterior</a:t>
            </a:r>
            <a:endParaRPr/>
          </a:p>
        </p:txBody>
      </p:sp>
      <p:sp>
        <p:nvSpPr>
          <p:cNvPr id="255" name="Google Shape;255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La vista no tiene por qué conocer todas las operaciones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La vista no tiene por qué conocer todos los datos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Ineficiencia al copiar un objeto demasiado grande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Alto acoplamiento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Queremos copias no modificables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DTO (Data Transfer Object)</a:t>
            </a:r>
            <a:endParaRPr/>
          </a:p>
        </p:txBody>
      </p:sp>
      <p:sp>
        <p:nvSpPr>
          <p:cNvPr id="261" name="Google Shape;261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POJO (Plain Old Java Object)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Exclusivamente </a:t>
            </a:r>
            <a:r>
              <a:rPr lang="es"/>
              <a:t>debe contener atributos privados para el intercambio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Los únicos métodos que incluyen son getters, setters y constructores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No </a:t>
            </a:r>
            <a:r>
              <a:rPr lang="es"/>
              <a:t>contiene lógica del proyecto</a:t>
            </a:r>
            <a:endParaRPr/>
          </a:p>
        </p:txBody>
      </p:sp>
      <p:pic>
        <p:nvPicPr>
          <p:cNvPr id="262" name="Google Shape;2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350" y="3064025"/>
            <a:ext cx="354330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el patrón Transfer?</a:t>
            </a:r>
            <a:endParaRPr/>
          </a:p>
        </p:txBody>
      </p:sp>
      <p:sp>
        <p:nvSpPr>
          <p:cNvPr id="268" name="Google Shape;268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Consiste en la creación de un DTO para intercambiar datos entre vista-modelo y controlador-modelo. </a:t>
            </a:r>
            <a:endParaRPr/>
          </a:p>
        </p:txBody>
      </p:sp>
      <p:pic>
        <p:nvPicPr>
          <p:cNvPr id="269" name="Google Shape;2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845" y="2508400"/>
            <a:ext cx="3795067" cy="23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0450" y="2771600"/>
            <a:ext cx="503100" cy="5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100" y="2771600"/>
            <a:ext cx="503100" cy="5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3"/>
          <p:cNvSpPr txBox="1"/>
          <p:nvPr/>
        </p:nvSpPr>
        <p:spPr>
          <a:xfrm rot="1024868">
            <a:off x="2916189" y="2924307"/>
            <a:ext cx="409566" cy="3545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Lato"/>
                <a:ea typeface="Lato"/>
                <a:cs typeface="Lato"/>
                <a:sym typeface="Lato"/>
              </a:rPr>
              <a:t>DTO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3"/>
          <p:cNvSpPr txBox="1"/>
          <p:nvPr/>
        </p:nvSpPr>
        <p:spPr>
          <a:xfrm rot="1024868">
            <a:off x="5833839" y="2924307"/>
            <a:ext cx="409566" cy="3545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Lato"/>
                <a:ea typeface="Lato"/>
                <a:cs typeface="Lato"/>
                <a:sym typeface="Lato"/>
              </a:rPr>
              <a:t>DTO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Ventajas del patrón Transfer</a:t>
            </a:r>
            <a:endParaRPr/>
          </a:p>
        </p:txBody>
      </p:sp>
      <p:sp>
        <p:nvSpPr>
          <p:cNvPr id="279" name="Google Shape;279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El mismo objeto se puede utilizar para que la vista reciba datos del modelo como para que el modelo reciba datos del controlador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Bajo acoplamiento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La vista no puede modificar el modelo (separación de funciones)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La vista solo puede ver los atributos que necesita (mayor seguridad)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El objeto solo tiene los datos necesarios (eficiencia)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Aplicación en desarrollo web</a:t>
            </a:r>
            <a:endParaRPr/>
          </a:p>
        </p:txBody>
      </p:sp>
      <p:pic>
        <p:nvPicPr>
          <p:cNvPr id="285" name="Google Shape;2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575" y="1421250"/>
            <a:ext cx="4382850" cy="230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5"/>
          <p:cNvSpPr txBox="1"/>
          <p:nvPr/>
        </p:nvSpPr>
        <p:spPr>
          <a:xfrm>
            <a:off x="2380575" y="3898125"/>
            <a:ext cx="4485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Comunicación entre cliente y servidor usando transfer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